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276" r:id="rId3"/>
    <p:sldId id="273" r:id="rId4"/>
    <p:sldId id="279" r:id="rId5"/>
    <p:sldId id="278" r:id="rId6"/>
    <p:sldId id="280" r:id="rId7"/>
    <p:sldId id="277" r:id="rId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CE7F4"/>
    <a:srgbClr val="A8CE30"/>
    <a:srgbClr val="99FF66"/>
    <a:srgbClr val="769535"/>
    <a:srgbClr val="CC00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9B36DF-730F-4DAF-B197-F0EB625587D1}" type="datetimeFigureOut">
              <a:rPr lang="uk-UA"/>
              <a:pPr>
                <a:defRPr/>
              </a:pPr>
              <a:t>19.05.2014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B06C24-E9C8-4D4A-86E3-DBCF256207D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24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10"/>
          <p:cNvCxnSpPr/>
          <p:nvPr/>
        </p:nvCxnSpPr>
        <p:spPr>
          <a:xfrm>
            <a:off x="1244600" y="4783138"/>
            <a:ext cx="424180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11"/>
          <p:cNvSpPr/>
          <p:nvPr/>
        </p:nvSpPr>
        <p:spPr>
          <a:xfrm>
            <a:off x="5943958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0915" y="1600200"/>
            <a:ext cx="4460052" cy="3048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0916" y="4898573"/>
            <a:ext cx="4460052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53E6-B29F-49A8-9B22-95A8058E81D9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4790-2871-466B-AC18-35951CA71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488" y="0"/>
            <a:ext cx="798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10"/>
          <p:cNvSpPr/>
          <p:nvPr/>
        </p:nvSpPr>
        <p:spPr>
          <a:xfrm>
            <a:off x="8344882" y="10886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11"/>
          <p:cNvCxnSpPr/>
          <p:nvPr/>
        </p:nvCxnSpPr>
        <p:spPr>
          <a:xfrm>
            <a:off x="1244600" y="4783138"/>
            <a:ext cx="60134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5" y="2237097"/>
            <a:ext cx="6173809" cy="241110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4876801"/>
            <a:ext cx="6173809" cy="12922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71A-A37E-4057-B22D-C0F3C21E055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47F6-13F7-420C-9B53-3815FCEF09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6417" y="1984248"/>
            <a:ext cx="3601388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89" y="1984248"/>
            <a:ext cx="3601389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621C3-C1E2-446B-859D-BCBDD4955639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1D9D3-74D6-44C4-BC6C-A79D41AF29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381000"/>
            <a:ext cx="7374269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14990" y="1828800"/>
            <a:ext cx="3601388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90" y="2743201"/>
            <a:ext cx="3601388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6B82-07FE-48CC-B274-EB77EF091880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B0B0-16C3-48F0-ABFB-C29B23B8C8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8"/>
          <p:cNvCxnSpPr/>
          <p:nvPr/>
        </p:nvCxnSpPr>
        <p:spPr>
          <a:xfrm>
            <a:off x="1244600" y="1709738"/>
            <a:ext cx="7215188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053C2-B6C3-4D1A-94A8-B804C1782B12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7CDB-BA68-4D46-8289-D93B280623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D598-423D-474B-BA5B-A1D0BA7E3E4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C8FC-A0F4-4A31-B143-E878948E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2743200"/>
            <a:ext cx="29273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685801"/>
            <a:ext cx="3086904" cy="1925637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2" y="685800"/>
            <a:ext cx="394437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859A7-6BFA-4E93-97B7-C9DB92D38F8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7670-68CA-4CB2-8A93-4CC5B9659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8"/>
          <p:cNvCxnSpPr/>
          <p:nvPr/>
        </p:nvCxnSpPr>
        <p:spPr>
          <a:xfrm>
            <a:off x="1244600" y="2743200"/>
            <a:ext cx="2927350" cy="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1" y="1"/>
            <a:ext cx="4630354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685800"/>
            <a:ext cx="3086904" cy="1925638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107" y="2895600"/>
            <a:ext cx="3086904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853E-BBE9-4A40-873B-9D14238C00E0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1849-FA55-4EC3-B874-D480723B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8"/>
          <p:cNvCxnSpPr/>
          <p:nvPr/>
        </p:nvCxnSpPr>
        <p:spPr>
          <a:xfrm>
            <a:off x="7029450" y="762000"/>
            <a:ext cx="0" cy="5334000"/>
          </a:xfrm>
          <a:prstGeom prst="line">
            <a:avLst/>
          </a:prstGeom>
          <a:ln w="12700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4420" y="646113"/>
            <a:ext cx="1371958" cy="5522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6" y="646113"/>
            <a:ext cx="5716489" cy="5522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DA46F-6606-4B0B-B904-E92A4F4A066B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7A1C-7EB1-4B6B-A673-7C3B32451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5" r:id="rId10"/>
    <p:sldLayoutId id="2147483766" r:id="rId11"/>
    <p:sldLayoutId id="2147483762" r:id="rId12"/>
  </p:sldLayoutIdLst>
  <p:transition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1141413" y="381000"/>
            <a:ext cx="73755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1141413" y="1981200"/>
            <a:ext cx="737552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1620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E63224-80BF-469C-AA51-DCDE30D9A96E}" type="datetimeFigureOut">
              <a:rPr lang="ru-RU"/>
              <a:pPr>
                <a:defRPr/>
              </a:pPr>
              <a:t>19.05.2014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467225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16838" y="6400800"/>
            <a:ext cx="8001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975C26-85A2-456C-8101-1EF28A5DC0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223" name="Рисунок 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98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" y="0"/>
            <a:ext cx="799118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63" r:id="rId7"/>
    <p:sldLayoutId id="2147483773" r:id="rId8"/>
    <p:sldLayoutId id="2147483774" r:id="rId9"/>
    <p:sldLayoutId id="2147483764" r:id="rId10"/>
    <p:sldLayoutId id="214748377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mbria" pitchFamily="18" charset="0"/>
        </a:defRPr>
      </a:lvl9pPr>
    </p:titleStyle>
    <p:bodyStyle>
      <a:lvl1pPr marL="223838" indent="-223838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989898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із двома округленими сусідніми кутами 10"/>
          <p:cNvSpPr>
            <a:spLocks noChangeArrowheads="1"/>
          </p:cNvSpPr>
          <p:nvPr/>
        </p:nvSpPr>
        <p:spPr bwMode="auto">
          <a:xfrm rot="-5400000">
            <a:off x="2107406" y="-678655"/>
            <a:ext cx="5857875" cy="8215312"/>
          </a:xfrm>
          <a:custGeom>
            <a:avLst/>
            <a:gdLst>
              <a:gd name="T0" fmla="*/ 5857875 w 5857875"/>
              <a:gd name="T1" fmla="*/ 4107656 h 8215312"/>
              <a:gd name="T2" fmla="*/ 2928938 w 5857875"/>
              <a:gd name="T3" fmla="*/ 8215312 h 8215312"/>
              <a:gd name="T4" fmla="*/ 0 w 5857875"/>
              <a:gd name="T5" fmla="*/ 4107656 h 8215312"/>
              <a:gd name="T6" fmla="*/ 2928938 w 5857875"/>
              <a:gd name="T7" fmla="*/ 0 h 8215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85958 w 5857875"/>
              <a:gd name="T13" fmla="*/ 285958 h 8215312"/>
              <a:gd name="T14" fmla="*/ 5571917 w 5857875"/>
              <a:gd name="T15" fmla="*/ 8215312 h 8215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57875" h="8215312">
                <a:moveTo>
                  <a:pt x="976332" y="0"/>
                </a:moveTo>
                <a:lnTo>
                  <a:pt x="4881543" y="0"/>
                </a:lnTo>
                <a:lnTo>
                  <a:pt x="4881542" y="0"/>
                </a:lnTo>
                <a:cubicBezTo>
                  <a:pt x="5420755" y="0"/>
                  <a:pt x="5857874" y="437119"/>
                  <a:pt x="5857874" y="976332"/>
                </a:cubicBezTo>
                <a:cubicBezTo>
                  <a:pt x="5857874" y="976332"/>
                  <a:pt x="5857873" y="976333"/>
                  <a:pt x="5857873" y="976333"/>
                </a:cubicBezTo>
                <a:lnTo>
                  <a:pt x="5857875" y="8215312"/>
                </a:lnTo>
                <a:lnTo>
                  <a:pt x="0" y="8215312"/>
                </a:lnTo>
                <a:lnTo>
                  <a:pt x="0" y="976332"/>
                </a:lnTo>
                <a:cubicBezTo>
                  <a:pt x="0" y="437119"/>
                  <a:pt x="437119" y="0"/>
                  <a:pt x="976332" y="1"/>
                </a:cubicBezTo>
                <a:cubicBezTo>
                  <a:pt x="976332" y="1"/>
                  <a:pt x="976333" y="1"/>
                  <a:pt x="976333" y="1"/>
                </a:cubicBez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  <a:effectLst>
            <a:outerShdw dist="19050" dir="5400000" algn="ctr" rotWithShape="0">
              <a:srgbClr val="000000">
                <a:alpha val="62999"/>
              </a:srgbClr>
            </a:outerShdw>
          </a:effec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6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3384376" cy="3563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09120"/>
            <a:ext cx="2399288" cy="11181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030876" y="4725144"/>
            <a:ext cx="5113124" cy="1846659"/>
          </a:xfrm>
          <a:prstGeom prst="rect">
            <a:avLst/>
          </a:prstGeom>
          <a:effectLst>
            <a:glow>
              <a:schemeClr val="bg1"/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Виступ голови Вінницької обласної державної адміністрації</a:t>
            </a:r>
          </a:p>
          <a:p>
            <a:pPr algn="ctr"/>
            <a:r>
              <a:rPr lang="uk-UA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Олійника А. Д.</a:t>
            </a:r>
          </a:p>
          <a:p>
            <a:pPr algn="ctr"/>
            <a:endParaRPr lang="uk-UA" sz="3600" b="1" i="1" dirty="0" smtClean="0">
              <a:solidFill>
                <a:srgbClr val="7598D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 травня 2014 року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32656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«Якщо бажаєш йти швидко - йди один.</a:t>
            </a:r>
          </a:p>
          <a:p>
            <a:pPr algn="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Якщо бажаєш йти далеко - йдіть разом!»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1988840"/>
            <a:ext cx="430079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Досвід партнерської співпраці 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Вінницької області та Проекту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 Місцевий розвиток, орієнтований</a:t>
            </a:r>
          </a:p>
          <a:p>
            <a:pPr algn="ctr">
              <a:lnSpc>
                <a:spcPct val="150000"/>
              </a:lnSpc>
            </a:pPr>
            <a:r>
              <a:rPr lang="uk-UA" sz="20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громаду “</a:t>
            </a:r>
            <a:endParaRPr lang="ru-RU" sz="20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724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Чому Вінниччина співпрацює з МРГ  ( 2008 -2014)</a:t>
            </a:r>
            <a:endParaRPr lang="ru-RU" sz="2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47664" y="692696"/>
            <a:ext cx="1800200" cy="10584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ГРОМАДИ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588224" y="764704"/>
            <a:ext cx="1872208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ОРГАНИ ВЛАДИ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139952" y="764704"/>
            <a:ext cx="1944216" cy="100811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ПРОЕКТ МРГ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1052736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05273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4499992" y="1844824"/>
            <a:ext cx="127672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59632" y="2564904"/>
            <a:ext cx="7632848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endParaRPr lang="uk-UA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uk-UA" b="1" dirty="0" smtClean="0"/>
              <a:t>Проект є стимулюючим імпульсом та мотивацією до спільних дій громади та органів влади;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b="1" dirty="0" smtClean="0"/>
              <a:t>Проект </a:t>
            </a:r>
            <a:r>
              <a:rPr lang="uk-UA" b="1" dirty="0" smtClean="0"/>
              <a:t>допомагає  збалансувати тягар утримання об'єктів соціальної інфраструктури у сільській місцевості;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1" dirty="0" smtClean="0"/>
              <a:t>Проект допомагає налагодити ефективне партнерство громади, місцевої влади, громадських організацій та бізнесу;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1" dirty="0" smtClean="0"/>
              <a:t>Проект розвиває людський потенціал, виявляє та навчає нових лідерів;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uk-UA" b="1" dirty="0" smtClean="0"/>
              <a:t>Проект посилює спроможність організації громади та місцевих органів влади у вирішенні нагальних проблем – це перший крок до  децентралізації влади;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Фото 2 фаза\Фото Пилипи финал\SAM_1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30199"/>
            <a:ext cx="4009869" cy="269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753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що Вінниччина вдячна Проекту МРГ (підсумки І та ІІ фази</a:t>
            </a:r>
            <a:r>
              <a:rPr lang="uk-UA" sz="2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ООН\Фото ПРООН\Війтвка фото\Вийтивка Финал\DSCN1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627" y="764703"/>
            <a:ext cx="3648408" cy="2736305"/>
          </a:xfrm>
          <a:prstGeom prst="rect">
            <a:avLst/>
          </a:prstGeom>
          <a:noFill/>
        </p:spPr>
      </p:pic>
      <p:pic>
        <p:nvPicPr>
          <p:cNvPr id="1027" name="Picture 3" descr="C:\Users\User\Desktop\SAM_16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764704"/>
            <a:ext cx="4032449" cy="2736304"/>
          </a:xfrm>
          <a:prstGeom prst="rect">
            <a:avLst/>
          </a:prstGeom>
          <a:noFill/>
        </p:spPr>
      </p:pic>
      <p:pic>
        <p:nvPicPr>
          <p:cNvPr id="1028" name="Picture 4" descr="C:\Users\User\Desktop\1656124_675559572482623_180958322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3758778"/>
            <a:ext cx="3600400" cy="2700301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1259632" y="2708920"/>
            <a:ext cx="1656184" cy="8640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 smtClean="0"/>
              <a:t> </a:t>
            </a:r>
            <a:r>
              <a:rPr lang="uk-UA" sz="2000" b="1" dirty="0" smtClean="0"/>
              <a:t>38</a:t>
            </a:r>
            <a:r>
              <a:rPr lang="uk-UA" sz="1000" b="1" dirty="0" smtClean="0"/>
              <a:t>  проектів з ремонту ДНЗ та шкіл</a:t>
            </a:r>
            <a:endParaRPr lang="ru-RU" sz="1000" b="1" dirty="0"/>
          </a:p>
        </p:txBody>
      </p:sp>
      <p:sp>
        <p:nvSpPr>
          <p:cNvPr id="11" name="Блок-схема: узел 10"/>
          <p:cNvSpPr/>
          <p:nvPr/>
        </p:nvSpPr>
        <p:spPr>
          <a:xfrm>
            <a:off x="7493197" y="1844824"/>
            <a:ext cx="1543300" cy="8640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 smtClean="0"/>
              <a:t> </a:t>
            </a:r>
            <a:r>
              <a:rPr lang="uk-UA" sz="2000" b="1" dirty="0" smtClean="0"/>
              <a:t>17</a:t>
            </a:r>
            <a:r>
              <a:rPr lang="uk-UA" sz="1000" b="1" dirty="0" smtClean="0"/>
              <a:t>  проектів з ремонту  вуличного освітлення</a:t>
            </a:r>
            <a:endParaRPr lang="ru-RU" sz="1000" b="1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195736" y="5849166"/>
            <a:ext cx="1728192" cy="8640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 15 </a:t>
            </a:r>
            <a:r>
              <a:rPr lang="uk-UA" sz="900" b="1" dirty="0" smtClean="0"/>
              <a:t>проектів з ремонту  ФАПів та Будинків культури</a:t>
            </a:r>
            <a:endParaRPr lang="ru-RU" sz="900" b="1" dirty="0"/>
          </a:p>
        </p:txBody>
      </p:sp>
      <p:sp>
        <p:nvSpPr>
          <p:cNvPr id="14" name="Блок-схема: узел 13"/>
          <p:cNvSpPr/>
          <p:nvPr/>
        </p:nvSpPr>
        <p:spPr>
          <a:xfrm>
            <a:off x="5097573" y="5805264"/>
            <a:ext cx="1656184" cy="86409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 8</a:t>
            </a:r>
            <a:r>
              <a:rPr lang="uk-UA" sz="1000" b="1" dirty="0" smtClean="0"/>
              <a:t>  проектів з ремонту  водогонів </a:t>
            </a:r>
            <a:endParaRPr lang="ru-RU" sz="1000" b="1" dirty="0"/>
          </a:p>
        </p:txBody>
      </p:sp>
      <p:sp>
        <p:nvSpPr>
          <p:cNvPr id="15" name="Блок-схема: узел 14"/>
          <p:cNvSpPr/>
          <p:nvPr/>
        </p:nvSpPr>
        <p:spPr>
          <a:xfrm>
            <a:off x="4067944" y="3043231"/>
            <a:ext cx="1440160" cy="122413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000" b="1" dirty="0" smtClean="0"/>
              <a:t>Придбано</a:t>
            </a:r>
            <a:r>
              <a:rPr lang="uk-UA" sz="2000" b="1" dirty="0" smtClean="0"/>
              <a:t> 8 </a:t>
            </a:r>
            <a:r>
              <a:rPr lang="uk-UA" sz="1000" b="1" dirty="0" smtClean="0"/>
              <a:t>шкільних автобусів</a:t>
            </a:r>
            <a:endParaRPr lang="ru-RU" sz="1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91680" y="188640"/>
            <a:ext cx="6670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 отримали громади Вінниччини від співпраці з МРГ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ПРООН\Фото ПРООН\Фото 2 фаза\Райони\Хмільницький р-н\ПАС\с.Крижанівка ПАС 30.05.12\P104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3892324" cy="2880320"/>
          </a:xfrm>
          <a:prstGeom prst="rect">
            <a:avLst/>
          </a:prstGeom>
          <a:noFill/>
        </p:spPr>
      </p:pic>
      <p:pic>
        <p:nvPicPr>
          <p:cNvPr id="2057" name="Picture 9" descr="https://scontent-b-lhr.xx.fbcdn.net/hphotos-prn2/t1.0-9/10302423_711014958937084_57742071932074136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731906" cy="279893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92080" y="908720"/>
            <a:ext cx="3672408" cy="28161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Практичний досвід з децентралізованого </a:t>
            </a:r>
          </a:p>
          <a:p>
            <a:pPr algn="ctr"/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планування  -  “ знизу –     догори ”;</a:t>
            </a:r>
          </a:p>
          <a:p>
            <a:pPr algn="ctr"/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500" b="1" dirty="0" smtClean="0"/>
              <a:t>Відчуття власного впливу на прийняття та  реалізацію  важливих для громади рішень;</a:t>
            </a:r>
          </a:p>
          <a:p>
            <a:pPr algn="ctr">
              <a:buFont typeface="Wingdings" pitchFamily="2" charset="2"/>
              <a:buChar char="ü"/>
            </a:pPr>
            <a:endParaRPr lang="uk-UA" sz="1500" b="1" dirty="0" smtClean="0"/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/>
              <a:t>  Мотивацію для розробки та впровадження наступних ініціатив, більш масштабних та </a:t>
            </a:r>
            <a:r>
              <a:rPr lang="uk-UA" sz="1500" b="1" dirty="0" err="1" smtClean="0"/>
              <a:t>ресурсоємких</a:t>
            </a:r>
            <a:r>
              <a:rPr lang="uk-UA" sz="1500" b="1" dirty="0" smtClean="0"/>
              <a:t>;</a:t>
            </a:r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4149080"/>
            <a:ext cx="3744416" cy="28469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+mj-lt"/>
                <a:cs typeface="Times New Roman" pitchFamily="18" charset="0"/>
              </a:rPr>
              <a:t>Наближення місцевих громад до європейських традицій самоврядування;</a:t>
            </a:r>
          </a:p>
          <a:p>
            <a:pPr>
              <a:buFont typeface="Wingdings" pitchFamily="2" charset="2"/>
              <a:buChar char="ü"/>
            </a:pP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>
                <a:latin typeface="+mj-lt"/>
                <a:cs typeface="Times New Roman" pitchFamily="18" charset="0"/>
              </a:rPr>
              <a:t>Подолання стереотипу відокремленості та віддаленості влади від народу;</a:t>
            </a:r>
          </a:p>
          <a:p>
            <a:pPr algn="ctr">
              <a:buFont typeface="Wingdings" pitchFamily="2" charset="2"/>
              <a:buChar char="ü"/>
            </a:pP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uk-UA" sz="1500" b="1" dirty="0" smtClean="0"/>
              <a:t>Досвід розв’язання місцевих проблем з донорською допомогою міжнародних структур.</a:t>
            </a:r>
            <a:endParaRPr lang="uk-UA" sz="1500" b="1" dirty="0" smtClean="0">
              <a:latin typeface="+mj-lt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uk-UA" sz="1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188640"/>
            <a:ext cx="6493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Що очікує Вінниччина від подальшої співпраці з МРГ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H:\Ямполь угоды\IMG_05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42700" y="2670268"/>
            <a:ext cx="4638712" cy="32758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980728"/>
            <a:ext cx="4392488" cy="54938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  </a:t>
            </a:r>
            <a:r>
              <a:rPr lang="uk-UA" sz="1500" b="1" dirty="0" smtClean="0"/>
              <a:t>Збільшення кількості громад – учасниць</a:t>
            </a:r>
            <a:r>
              <a:rPr lang="uk-UA" sz="1500" dirty="0" smtClean="0"/>
              <a:t>; </a:t>
            </a:r>
          </a:p>
          <a:p>
            <a:pPr>
              <a:buFont typeface="Wingdings" pitchFamily="2" charset="2"/>
              <a:buChar char="ü"/>
            </a:pPr>
            <a:endParaRPr lang="uk-UA" sz="1500" dirty="0" smtClean="0"/>
          </a:p>
          <a:p>
            <a:pPr>
              <a:buFont typeface="Wingdings" pitchFamily="2" charset="2"/>
              <a:buChar char="ü"/>
            </a:pPr>
            <a:r>
              <a:rPr lang="uk-UA" sz="1500" b="1" dirty="0" smtClean="0"/>
              <a:t>  Розвиток нових пріоритетних напрямків фінансування, таких як:</a:t>
            </a:r>
          </a:p>
          <a:p>
            <a:pPr>
              <a:buFontTx/>
              <a:buChar char="-"/>
            </a:pPr>
            <a:r>
              <a:rPr lang="uk-UA" sz="1500" b="1" dirty="0" smtClean="0"/>
              <a:t> туристична галузь – “ сільський зелений туризм ”;</a:t>
            </a:r>
          </a:p>
          <a:p>
            <a:pPr>
              <a:buFontTx/>
              <a:buChar char="-"/>
            </a:pPr>
            <a:r>
              <a:rPr lang="uk-UA" sz="1500" b="1" dirty="0" smtClean="0"/>
              <a:t> сільськогосподарські виробничі кооперативи;</a:t>
            </a:r>
          </a:p>
          <a:p>
            <a:pPr>
              <a:buFontTx/>
              <a:buChar char="-"/>
            </a:pPr>
            <a:r>
              <a:rPr lang="uk-UA" sz="1500" b="1" dirty="0" smtClean="0"/>
              <a:t>  інноваційні енергозберігаючі заходи  на об'єктах соціальної інфраструктури;</a:t>
            </a:r>
          </a:p>
          <a:p>
            <a:pPr>
              <a:buFontTx/>
              <a:buChar char="-"/>
            </a:pPr>
            <a:r>
              <a:rPr lang="uk-UA" sz="1500" b="1" dirty="0" smtClean="0"/>
              <a:t> підтримка  та організація  е – урядування у сільській місцевості;</a:t>
            </a:r>
          </a:p>
          <a:p>
            <a:pPr>
              <a:buFontTx/>
              <a:buChar char="-"/>
            </a:pPr>
            <a:r>
              <a:rPr lang="ru-RU" sz="1500" b="1" dirty="0" smtClean="0"/>
              <a:t> </a:t>
            </a:r>
            <a:r>
              <a:rPr lang="uk-UA" sz="1500" b="1" dirty="0" smtClean="0"/>
              <a:t>комп'ютеризація  та підключення швидкісного Інтернету у сільських  школах;</a:t>
            </a:r>
          </a:p>
          <a:p>
            <a:pPr>
              <a:buFontTx/>
              <a:buChar char="-"/>
            </a:pPr>
            <a:endParaRPr lang="uk-UA" sz="1500" b="1" dirty="0" smtClean="0"/>
          </a:p>
          <a:p>
            <a:pPr>
              <a:buFont typeface="Wingdings" pitchFamily="2" charset="2"/>
              <a:buChar char="ü"/>
            </a:pPr>
            <a:r>
              <a:rPr lang="uk-UA" sz="1500" b="1" dirty="0" smtClean="0"/>
              <a:t> Збільшення обсягу навчального компоненту Проекту,  як для громад так і для представників органів влади;</a:t>
            </a:r>
          </a:p>
          <a:p>
            <a:pPr>
              <a:buFont typeface="Wingdings" pitchFamily="2" charset="2"/>
              <a:buChar char="ü"/>
            </a:pPr>
            <a:endParaRPr lang="uk-UA" sz="1500" b="1" dirty="0" smtClean="0"/>
          </a:p>
          <a:p>
            <a:pPr>
              <a:buFont typeface="Wingdings" pitchFamily="2" charset="2"/>
              <a:buChar char="ü"/>
            </a:pPr>
            <a:r>
              <a:rPr lang="uk-UA" sz="1500" b="1" dirty="0" smtClean="0"/>
              <a:t> Розвиток культурного  обміну та обміну практичним досвідом на національному рівні.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0" y="2571744"/>
            <a:ext cx="10080625" cy="94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7920" rIns="90000" bIns="4500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uk-UA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Дякую за увагу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!</a:t>
            </a: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14300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sz="2400"/>
          </a:p>
        </p:txBody>
      </p:sp>
      <p:pic>
        <p:nvPicPr>
          <p:cNvPr id="5" name="Picture 4" descr="Gerb-obl-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6796" dir="1593903" algn="ctr" rotWithShape="0">
              <a:srgbClr val="B8B66E"/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S102895262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3204</TotalTime>
  <Words>362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TS010286786</vt:lpstr>
      <vt:lpstr>TS102895262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Вінницька міська рада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user</cp:lastModifiedBy>
  <cp:revision>501</cp:revision>
  <dcterms:created xsi:type="dcterms:W3CDTF">2013-12-14T13:49:50Z</dcterms:created>
  <dcterms:modified xsi:type="dcterms:W3CDTF">2014-05-19T08:32:54Z</dcterms:modified>
</cp:coreProperties>
</file>